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0" autoAdjust="0"/>
    <p:restoredTop sz="94660"/>
  </p:normalViewPr>
  <p:slideViewPr>
    <p:cSldViewPr snapToGrid="0">
      <p:cViewPr varScale="1">
        <p:scale>
          <a:sx n="79" d="100"/>
          <a:sy n="79" d="100"/>
        </p:scale>
        <p:origin x="688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29FA3D-6B12-4BFE-9C8F-038E58C70D29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B9BB4-AAC5-4DC1-8B98-9691702E5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478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1CC8E-FE00-D03A-DAC7-62C594D0D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1EFE6D-3753-B64C-B247-C46DEBD38B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29A40F-479A-5BC4-3ED6-3D4635D4AA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65956" tIns="32978" rIns="65956" bIns="32978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A589D8-92AA-49DB-DE11-8424F1E162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65956" tIns="32978" rIns="65956" bIns="32978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197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B2EE5-2A07-62A0-7484-A7EE9E68DB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BA2BF8-0275-280A-6B61-75CAC96438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B0D70-4E3F-80D2-7C39-651DEEAE0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3BEC-E9F9-43D5-9FB9-76C504949A5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310FD-0D83-4C54-E9B7-9CC99AE21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C571E-2675-6E88-CC59-1084746BE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264A-DD87-4A74-B3A9-4A790D613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259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7DFB9-B0EE-3D6D-5893-A1500E600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1E246-953F-C191-3EE5-52A2DEA46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996E4-A09F-CA57-12C5-C6444E1E2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3BEC-E9F9-43D5-9FB9-76C504949A5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D9EBE-88C5-D4E9-A367-A73EABD06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6361C-CB85-EF31-FB84-2C8D1CCDF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264A-DD87-4A74-B3A9-4A790D613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7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E06D7-7DBE-36A7-2C53-D33050231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EB82D3-CCF4-77FA-BF64-DFD2D421B2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CB9BB-D5F1-BC12-F96F-C55C97900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3BEC-E9F9-43D5-9FB9-76C504949A5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07FF1-798D-9C35-B5E0-F8200ED69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8DAD0-A894-1574-E2F0-F5D358822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264A-DD87-4A74-B3A9-4A790D613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5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C5D14-2C0A-7A90-17EA-ECD0855E4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F007B-E23A-239A-A628-DE237D9FC7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EBEB81-E0C3-0178-C46A-49C26FABA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9494E4-A0CF-F298-75D3-863C3AFAA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3BEC-E9F9-43D5-9FB9-76C504949A5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03EC02-4C9E-5D16-765C-2D7B23B6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0E48F0-D21B-C7D4-873C-FE3854721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264A-DD87-4A74-B3A9-4A790D613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187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7F78D-0A5C-BE9E-6CBC-3C2A08C46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C7B8A0-CA04-494F-9890-FF1118BF7E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0BDF31-5BC2-F2E5-D856-4841BAE82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76C48A-655B-79D3-4422-39FE0DCEA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B3A3AB-FDD7-0B46-DF60-1249A7CFC0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3B190D-B93E-1004-2BB1-4363594EA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3BEC-E9F9-43D5-9FB9-76C504949A5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29D287-9EAA-9E39-C0CF-6EC2636C2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A1FFFA-EE9F-15B8-0CC0-EA602636A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264A-DD87-4A74-B3A9-4A790D613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87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1E501-3B79-A50F-42E7-C1DCF88E9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58D904-C877-1FE3-49DB-4C9CF9688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3BEC-E9F9-43D5-9FB9-76C504949A5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AE9030-5B70-C3FA-8AD7-2C7967A81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198303-7B2B-01B3-A3C4-A86834915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264A-DD87-4A74-B3A9-4A790D613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738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D3A06-1A8F-1DAE-282D-515D958E7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3BEC-E9F9-43D5-9FB9-76C504949A5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AF2E51-855C-27CA-87AB-1047271FC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F188F9-E51C-F259-5E91-BDB3C6621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264A-DD87-4A74-B3A9-4A790D613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529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769A9-6CFE-ED1E-8120-BBA01936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059EF-4242-0560-4A75-C624DDCF3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9DCA74-C6C8-3128-40D7-A4B61E3218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071518-F920-3B14-460D-3FAC0B7AF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3BEC-E9F9-43D5-9FB9-76C504949A5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82538C-CA1E-C21F-92A4-C1959B2EE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B27B6D-7174-6B78-9C92-FF8D0627E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264A-DD87-4A74-B3A9-4A790D613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986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31F40-A59E-CD74-EA91-E45507E64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B4B9AD-AFD0-D294-AD83-7C1CDF91B3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F1D771-512C-8E37-ECE8-AA929102B2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79B29-C018-B904-FCCD-872DC9CF9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3BEC-E9F9-43D5-9FB9-76C504949A5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FA13B6-864B-E765-213B-FE6C2B485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AAF662-30CC-23C4-E8ED-32D4601E8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264A-DD87-4A74-B3A9-4A790D613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326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1CFC5-3883-06CF-36B8-15E688B3F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3D5B15-D438-D9A3-E628-C7603BE1E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4754DC-8415-91FA-1B55-4DBCF41DE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3BEC-E9F9-43D5-9FB9-76C504949A5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4D7FA-F0B0-2B7C-C260-E9F480854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9E5180-0306-E214-161C-EDF7F61AD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264A-DD87-4A74-B3A9-4A790D613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230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14C888-57EE-D36F-C9EA-16F5083918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C922C2-D2AA-C3DC-2457-EAF11F6A1F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0BCEC4-E819-90B0-2FB1-8131FE597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3BEC-E9F9-43D5-9FB9-76C504949A5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24E3C-544D-A32C-6224-0F75A18CE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E4D32-1B75-3537-D63B-23A6E7ED4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264A-DD87-4A74-B3A9-4A790D613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0439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n-US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2682632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BFDF8F-0266-7256-7BDD-7C26D5B5C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F091E5-A0D3-708E-E0F5-1C2E23F161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A38099-4E49-6629-C098-7F61EE0AA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F13BEC-E9F9-43D5-9FB9-76C504949A5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9C215-E53D-48D3-F226-2FB694EE0A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4660C4-40FF-6975-5846-40B0436F07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7B264A-DD87-4A74-B3A9-4A790D613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213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F43DA-1BD9-419F-7E9E-27467DACD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A1F0251-5F48-E492-3FCD-9AB99E998CCE}"/>
              </a:ext>
            </a:extLst>
          </p:cNvPr>
          <p:cNvSpPr/>
          <p:nvPr/>
        </p:nvSpPr>
        <p:spPr>
          <a:xfrm>
            <a:off x="661492" y="309548"/>
            <a:ext cx="9196382" cy="4537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000"/>
              </a:lnSpc>
            </a:pPr>
            <a:r>
              <a:rPr lang="en-US" sz="3667" dirty="0" err="1">
                <a:solidFill>
                  <a:srgbClr val="000000"/>
                </a:solidFill>
                <a:latin typeface="Impact" panose="020B0806030902050204" pitchFamily="34" charset="0"/>
                <a:ea typeface="Inter Bold" pitchFamily="34" charset="-122"/>
                <a:cs typeface="Inter Bold" pitchFamily="34" charset="-120"/>
              </a:rPr>
              <a:t>LAY-Up</a:t>
            </a:r>
            <a:r>
              <a:rPr lang="en-US" sz="3667" dirty="0">
                <a:solidFill>
                  <a:srgbClr val="000000"/>
                </a:solidFill>
                <a:latin typeface="Impact" panose="020B0806030902050204" pitchFamily="34" charset="0"/>
                <a:ea typeface="Inter Bold" pitchFamily="34" charset="-122"/>
                <a:cs typeface="Inter Bold" pitchFamily="34" charset="-120"/>
              </a:rPr>
              <a:t> Leadership Development Approach</a:t>
            </a:r>
            <a:endParaRPr lang="en-US" sz="3667" dirty="0">
              <a:latin typeface="Impact" panose="020B0806030902050204" pitchFamily="34" charset="0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845BF8C-ADEF-0606-2E27-CD0EE739992F}"/>
              </a:ext>
            </a:extLst>
          </p:cNvPr>
          <p:cNvSpPr/>
          <p:nvPr/>
        </p:nvSpPr>
        <p:spPr>
          <a:xfrm>
            <a:off x="661492" y="1388680"/>
            <a:ext cx="10208484" cy="3143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endParaRPr lang="en-US" sz="1917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8B50AADB-06C9-D276-4C51-63D94F6075B8}"/>
              </a:ext>
            </a:extLst>
          </p:cNvPr>
          <p:cNvSpPr/>
          <p:nvPr/>
        </p:nvSpPr>
        <p:spPr>
          <a:xfrm>
            <a:off x="1832974" y="2058188"/>
            <a:ext cx="1781969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endParaRPr lang="en-US" sz="1833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DB784E82-D0F6-08B2-5CE1-692F947F0E91}"/>
              </a:ext>
            </a:extLst>
          </p:cNvPr>
          <p:cNvSpPr/>
          <p:nvPr/>
        </p:nvSpPr>
        <p:spPr>
          <a:xfrm>
            <a:off x="1818041" y="2536117"/>
            <a:ext cx="1731467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endParaRPr lang="en-US" sz="1833" dirty="0"/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0218F8ED-80AF-EBBD-0194-CE4ED27E7987}"/>
              </a:ext>
            </a:extLst>
          </p:cNvPr>
          <p:cNvSpPr/>
          <p:nvPr/>
        </p:nvSpPr>
        <p:spPr>
          <a:xfrm>
            <a:off x="1818041" y="2985084"/>
            <a:ext cx="1607741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endParaRPr lang="en-US" sz="1833" dirty="0"/>
          </a:p>
        </p:txBody>
      </p:sp>
      <p:sp>
        <p:nvSpPr>
          <p:cNvPr id="18" name="Text 12">
            <a:extLst>
              <a:ext uri="{FF2B5EF4-FFF2-40B4-BE49-F238E27FC236}">
                <a16:creationId xmlns:a16="http://schemas.microsoft.com/office/drawing/2014/main" id="{5D9799AC-A855-C7E1-48EA-11835E58C1B6}"/>
              </a:ext>
            </a:extLst>
          </p:cNvPr>
          <p:cNvSpPr/>
          <p:nvPr/>
        </p:nvSpPr>
        <p:spPr>
          <a:xfrm>
            <a:off x="1832974" y="3487517"/>
            <a:ext cx="2427883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endParaRPr lang="en-US" sz="1833" dirty="0"/>
          </a:p>
        </p:txBody>
      </p:sp>
      <p:sp>
        <p:nvSpPr>
          <p:cNvPr id="22" name="Text 15">
            <a:extLst>
              <a:ext uri="{FF2B5EF4-FFF2-40B4-BE49-F238E27FC236}">
                <a16:creationId xmlns:a16="http://schemas.microsoft.com/office/drawing/2014/main" id="{B0FC9571-3865-84BD-2A85-71A786458C6C}"/>
              </a:ext>
            </a:extLst>
          </p:cNvPr>
          <p:cNvSpPr/>
          <p:nvPr/>
        </p:nvSpPr>
        <p:spPr>
          <a:xfrm>
            <a:off x="1832973" y="3959312"/>
            <a:ext cx="1535807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endParaRPr lang="en-US" sz="1833" dirty="0"/>
          </a:p>
        </p:txBody>
      </p:sp>
      <p:sp>
        <p:nvSpPr>
          <p:cNvPr id="26" name="Text 18">
            <a:extLst>
              <a:ext uri="{FF2B5EF4-FFF2-40B4-BE49-F238E27FC236}">
                <a16:creationId xmlns:a16="http://schemas.microsoft.com/office/drawing/2014/main" id="{E765E51A-6F1B-028F-682F-65CB19F512DA}"/>
              </a:ext>
            </a:extLst>
          </p:cNvPr>
          <p:cNvSpPr/>
          <p:nvPr/>
        </p:nvSpPr>
        <p:spPr>
          <a:xfrm>
            <a:off x="1818041" y="4419148"/>
            <a:ext cx="1761332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endParaRPr lang="en-US" sz="1833" dirty="0"/>
          </a:p>
        </p:txBody>
      </p:sp>
      <p:sp>
        <p:nvSpPr>
          <p:cNvPr id="30" name="Text 21">
            <a:extLst>
              <a:ext uri="{FF2B5EF4-FFF2-40B4-BE49-F238E27FC236}">
                <a16:creationId xmlns:a16="http://schemas.microsoft.com/office/drawing/2014/main" id="{D31E5549-2C62-9012-CF2B-BCB0B346C01F}"/>
              </a:ext>
            </a:extLst>
          </p:cNvPr>
          <p:cNvSpPr/>
          <p:nvPr/>
        </p:nvSpPr>
        <p:spPr>
          <a:xfrm>
            <a:off x="1832974" y="4845609"/>
            <a:ext cx="2654498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endParaRPr lang="en-US" sz="1833" dirty="0"/>
          </a:p>
        </p:txBody>
      </p:sp>
      <p:sp>
        <p:nvSpPr>
          <p:cNvPr id="34" name="Text 24">
            <a:extLst>
              <a:ext uri="{FF2B5EF4-FFF2-40B4-BE49-F238E27FC236}">
                <a16:creationId xmlns:a16="http://schemas.microsoft.com/office/drawing/2014/main" id="{F5AAF850-20F1-4987-7A38-F7F6B392DFDC}"/>
              </a:ext>
            </a:extLst>
          </p:cNvPr>
          <p:cNvSpPr/>
          <p:nvPr/>
        </p:nvSpPr>
        <p:spPr>
          <a:xfrm>
            <a:off x="1818041" y="5277332"/>
            <a:ext cx="1732757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endParaRPr lang="en-US" sz="1833" dirty="0"/>
          </a:p>
        </p:txBody>
      </p:sp>
      <p:sp>
        <p:nvSpPr>
          <p:cNvPr id="36" name="Shape 26">
            <a:extLst>
              <a:ext uri="{FF2B5EF4-FFF2-40B4-BE49-F238E27FC236}">
                <a16:creationId xmlns:a16="http://schemas.microsoft.com/office/drawing/2014/main" id="{FE356E56-EF3D-31D0-D0F9-B20377541B69}"/>
              </a:ext>
            </a:extLst>
          </p:cNvPr>
          <p:cNvSpPr/>
          <p:nvPr/>
        </p:nvSpPr>
        <p:spPr>
          <a:xfrm>
            <a:off x="8447030" y="1771497"/>
            <a:ext cx="2751648" cy="3476983"/>
          </a:xfrm>
          <a:prstGeom prst="roundRect">
            <a:avLst>
              <a:gd name="adj" fmla="val 7184"/>
            </a:avLst>
          </a:prstGeom>
          <a:solidFill>
            <a:srgbClr val="D6DDD5"/>
          </a:solidFill>
          <a:ln/>
        </p:spPr>
        <p:txBody>
          <a:bodyPr/>
          <a:lstStyle/>
          <a:p>
            <a:endParaRPr lang="en-US" sz="1500"/>
          </a:p>
        </p:txBody>
      </p:sp>
      <p:sp>
        <p:nvSpPr>
          <p:cNvPr id="38" name="Text 27">
            <a:extLst>
              <a:ext uri="{FF2B5EF4-FFF2-40B4-BE49-F238E27FC236}">
                <a16:creationId xmlns:a16="http://schemas.microsoft.com/office/drawing/2014/main" id="{A204FF82-80D2-6D53-8FA8-990024140415}"/>
              </a:ext>
            </a:extLst>
          </p:cNvPr>
          <p:cNvSpPr/>
          <p:nvPr/>
        </p:nvSpPr>
        <p:spPr>
          <a:xfrm>
            <a:off x="8630644" y="2011232"/>
            <a:ext cx="2407863" cy="32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42"/>
              </a:lnSpc>
            </a:pPr>
            <a:r>
              <a:rPr lang="en-US" sz="15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Why ACTIVATE™ Works:</a:t>
            </a:r>
            <a:r>
              <a:rPr lang="en-US" sz="15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500" i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Grounded in neuroscience and adult learning theory, this framework builds the mindset, habits, and skills leaders need to thrive in complex, changing environments—developing  sustainable behavior change </a:t>
            </a:r>
            <a:endParaRPr lang="en-US" sz="1500" dirty="0"/>
          </a:p>
        </p:txBody>
      </p:sp>
      <p:pic>
        <p:nvPicPr>
          <p:cNvPr id="5" name="Picture 4" descr="A black text with white text&#10;&#10;AI-generated content may be incorrect.">
            <a:extLst>
              <a:ext uri="{FF2B5EF4-FFF2-40B4-BE49-F238E27FC236}">
                <a16:creationId xmlns:a16="http://schemas.microsoft.com/office/drawing/2014/main" id="{663F83BE-9C3A-F242-636B-CB4ED3196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2769" y="5993916"/>
            <a:ext cx="2407863" cy="8229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7C21AA-97B5-CF23-4E55-1A3C9CA801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130" y="803593"/>
            <a:ext cx="7708368" cy="5401265"/>
          </a:xfrm>
          <a:prstGeom prst="rect">
            <a:avLst/>
          </a:prstGeom>
        </p:spPr>
      </p:pic>
      <p:pic>
        <p:nvPicPr>
          <p:cNvPr id="7" name="Picture 6" descr="A white background with black and white clouds&#10;&#10;AI-generated content may be incorrect.">
            <a:extLst>
              <a:ext uri="{FF2B5EF4-FFF2-40B4-BE49-F238E27FC236}">
                <a16:creationId xmlns:a16="http://schemas.microsoft.com/office/drawing/2014/main" id="{B7AD95BC-96C8-DC8C-77D4-E2B26F3248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7145" y="3918015"/>
            <a:ext cx="1761331" cy="8625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BAC063-DE07-1259-4516-E1F5FCEE7CF0}"/>
              </a:ext>
            </a:extLst>
          </p:cNvPr>
          <p:cNvSpPr txBox="1"/>
          <p:nvPr/>
        </p:nvSpPr>
        <p:spPr>
          <a:xfrm>
            <a:off x="1177637" y="6135584"/>
            <a:ext cx="6848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1" dirty="0"/>
              <a:t>**Current State &amp; Future State are for illustrative purposes only – as the current state conditions &amp; future state aspirations of each leader will be unique</a:t>
            </a:r>
          </a:p>
        </p:txBody>
      </p:sp>
    </p:spTree>
    <p:extLst>
      <p:ext uri="{BB962C8B-B14F-4D97-AF65-F5344CB8AC3E}">
        <p14:creationId xmlns:p14="http://schemas.microsoft.com/office/powerpoint/2010/main" val="1094104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Office PowerPoint</Application>
  <PresentationFormat>Widescreen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Impact</vt:lpstr>
      <vt:lpstr>Open Sans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Lisa Yarussi</dc:creator>
  <cp:lastModifiedBy>Lisa Yarussi</cp:lastModifiedBy>
  <cp:revision>1</cp:revision>
  <dcterms:created xsi:type="dcterms:W3CDTF">2026-01-15T18:19:49Z</dcterms:created>
  <dcterms:modified xsi:type="dcterms:W3CDTF">2026-01-15T18:20:46Z</dcterms:modified>
</cp:coreProperties>
</file>